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5" r:id="rId2"/>
    <p:sldId id="464" r:id="rId3"/>
    <p:sldId id="438" r:id="rId4"/>
    <p:sldId id="449" r:id="rId5"/>
    <p:sldId id="465" r:id="rId6"/>
    <p:sldId id="469" r:id="rId7"/>
    <p:sldId id="450" r:id="rId8"/>
    <p:sldId id="467" r:id="rId9"/>
    <p:sldId id="451" r:id="rId10"/>
    <p:sldId id="463" r:id="rId11"/>
    <p:sldId id="461" r:id="rId12"/>
    <p:sldId id="452" r:id="rId13"/>
    <p:sldId id="458" r:id="rId14"/>
    <p:sldId id="453" r:id="rId15"/>
    <p:sldId id="457" r:id="rId16"/>
    <p:sldId id="454" r:id="rId17"/>
    <p:sldId id="468" r:id="rId18"/>
    <p:sldId id="445" r:id="rId19"/>
    <p:sldId id="45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2"/>
    <a:srgbClr val="01B902"/>
    <a:srgbClr val="009EC0"/>
    <a:srgbClr val="CA5C0E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43"/>
    <p:restoredTop sz="94626"/>
  </p:normalViewPr>
  <p:slideViewPr>
    <p:cSldViewPr>
      <p:cViewPr varScale="1">
        <p:scale>
          <a:sx n="116" d="100"/>
          <a:sy n="116" d="100"/>
        </p:scale>
        <p:origin x="105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11/8/20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" y="0"/>
            <a:ext cx="9144000" cy="838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5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8200"/>
            <a:ext cx="9144000" cy="5334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sub-title</a:t>
            </a:r>
          </a:p>
        </p:txBody>
      </p:sp>
    </p:spTree>
    <p:extLst>
      <p:ext uri="{BB962C8B-B14F-4D97-AF65-F5344CB8AC3E}">
        <p14:creationId xmlns:p14="http://schemas.microsoft.com/office/powerpoint/2010/main" val="3085382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11/8/20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10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“Christians believe by ‘faith’, not facts”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8E50748-036B-E142-AEF6-65352B0CB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986469"/>
              </p:ext>
            </p:extLst>
          </p:nvPr>
        </p:nvGraphicFramePr>
        <p:xfrm>
          <a:off x="114300" y="304800"/>
          <a:ext cx="8915400" cy="5341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71628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</a:tblGrid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Noah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Built an ark for a future flood</a:t>
                      </a:r>
                      <a:endParaRPr lang="en-US" sz="2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Abraham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Left his homeland to a yet unknown location</a:t>
                      </a:r>
                      <a:endParaRPr lang="en-US" sz="2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Sarah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Believed the promise of a future pregnancy</a:t>
                      </a:r>
                      <a:endParaRPr lang="en-US" sz="2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Joseph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Spoke of the coming exodus</a:t>
                      </a:r>
                      <a:endParaRPr lang="en-US" sz="2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623234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Moses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Valued disgrace for Christ (and future reward)</a:t>
                      </a:r>
                      <a:endParaRPr lang="en-US" sz="2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27432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34422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Rahab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Saved the spies so she could be later saved</a:t>
                      </a:r>
                      <a:endParaRPr lang="en-US" sz="2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0610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07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>
              <a:tabLst>
                <a:tab pos="91440" algn="l"/>
              </a:tabLst>
            </a:pPr>
            <a:r>
              <a:rPr lang="en-US" sz="3700" dirty="0"/>
              <a:t>“pertaining to being </a:t>
            </a:r>
            <a:r>
              <a:rPr lang="en-US" sz="3700" b="1" dirty="0">
                <a:highlight>
                  <a:srgbClr val="C00002"/>
                </a:highlight>
              </a:rPr>
              <a:t> worthy of belief or trust </a:t>
            </a:r>
            <a:r>
              <a:rPr lang="en-US" sz="3700" dirty="0"/>
              <a:t>, trustworthy, faithful, dependable, inspiring trust/faith”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91E0-89A3-7048-B1C5-91B4FFFB6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l-GR" sz="5400" dirty="0">
                <a:solidFill>
                  <a:srgbClr val="009EC0"/>
                </a:solidFill>
              </a:rPr>
              <a:t>πιστός</a:t>
            </a:r>
            <a:r>
              <a:rPr lang="en-US" sz="5400" dirty="0">
                <a:solidFill>
                  <a:srgbClr val="009EC0"/>
                </a:solidFill>
              </a:rPr>
              <a:t> (faith)</a:t>
            </a:r>
            <a:br>
              <a:rPr lang="en-US" sz="4400" dirty="0">
                <a:solidFill>
                  <a:srgbClr val="009EC0"/>
                </a:solidFill>
              </a:rPr>
            </a:br>
            <a:r>
              <a:rPr lang="en-US" sz="4400" b="0" i="1" dirty="0">
                <a:solidFill>
                  <a:srgbClr val="009EC0"/>
                </a:solidFill>
              </a:rPr>
              <a:t>A Greek-English Lexicon of the New Testament and Other Early Christian Literature, 3rd Edition</a:t>
            </a:r>
          </a:p>
          <a:p>
            <a:pPr algn="l"/>
            <a:endParaRPr lang="en-US" sz="4400" b="0" i="1" dirty="0">
              <a:solidFill>
                <a:srgbClr val="009E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351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John 20:29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09522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7F1941-0DF4-0F44-B7D0-DCC9A4A1807C}"/>
              </a:ext>
            </a:extLst>
          </p:cNvPr>
          <p:cNvCxnSpPr>
            <a:cxnSpLocks/>
          </p:cNvCxnSpPr>
          <p:nvPr/>
        </p:nvCxnSpPr>
        <p:spPr>
          <a:xfrm>
            <a:off x="419100" y="7010400"/>
            <a:ext cx="8305800" cy="0"/>
          </a:xfrm>
          <a:prstGeom prst="line">
            <a:avLst/>
          </a:prstGeom>
          <a:ln w="53975">
            <a:solidFill>
              <a:schemeClr val="bg1">
                <a:lumMod val="50000"/>
                <a:lumOff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6F1F6740-0222-7249-807C-ED4A9C8B5F62}"/>
              </a:ext>
            </a:extLst>
          </p:cNvPr>
          <p:cNvGrpSpPr/>
          <p:nvPr/>
        </p:nvGrpSpPr>
        <p:grpSpPr>
          <a:xfrm>
            <a:off x="270180" y="1749382"/>
            <a:ext cx="2731838" cy="1896611"/>
            <a:chOff x="270180" y="1749382"/>
            <a:chExt cx="2731838" cy="189661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A886AD-1B83-5543-9B76-1029A695E2B7}"/>
                </a:ext>
              </a:extLst>
            </p:cNvPr>
            <p:cNvSpPr txBox="1"/>
            <p:nvPr/>
          </p:nvSpPr>
          <p:spPr>
            <a:xfrm>
              <a:off x="270180" y="3276661"/>
              <a:ext cx="2731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“I believe without reasons”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6B154FD-09A9-3241-A679-5266250F3264}"/>
                </a:ext>
              </a:extLst>
            </p:cNvPr>
            <p:cNvGrpSpPr/>
            <p:nvPr/>
          </p:nvGrpSpPr>
          <p:grpSpPr>
            <a:xfrm>
              <a:off x="1185279" y="1749382"/>
              <a:ext cx="838200" cy="1468459"/>
              <a:chOff x="982607" y="1749382"/>
              <a:chExt cx="838200" cy="1468459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0F2A000-D0D3-3A4B-85D2-7FDED20234A7}"/>
                  </a:ext>
                </a:extLst>
              </p:cNvPr>
              <p:cNvSpPr/>
              <p:nvPr/>
            </p:nvSpPr>
            <p:spPr>
              <a:xfrm>
                <a:off x="1096907" y="1749382"/>
                <a:ext cx="609600" cy="609600"/>
              </a:xfrm>
              <a:prstGeom prst="ellipse">
                <a:avLst/>
              </a:prstGeom>
              <a:solidFill>
                <a:srgbClr val="009E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 Same Side Corner Rectangle 12">
                <a:extLst>
                  <a:ext uri="{FF2B5EF4-FFF2-40B4-BE49-F238E27FC236}">
                    <a16:creationId xmlns:a16="http://schemas.microsoft.com/office/drawing/2014/main" id="{36F392D9-D991-5642-8D35-C4096DB8E220}"/>
                  </a:ext>
                </a:extLst>
              </p:cNvPr>
              <p:cNvSpPr/>
              <p:nvPr/>
            </p:nvSpPr>
            <p:spPr>
              <a:xfrm>
                <a:off x="982607" y="2379641"/>
                <a:ext cx="838200" cy="838200"/>
              </a:xfrm>
              <a:prstGeom prst="round2SameRect">
                <a:avLst/>
              </a:prstGeom>
              <a:solidFill>
                <a:srgbClr val="009E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/>
                  <a:t>A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EFB6564-7C2A-AD4C-99AC-F2C034E6A52F}"/>
              </a:ext>
            </a:extLst>
          </p:cNvPr>
          <p:cNvGrpSpPr/>
          <p:nvPr/>
        </p:nvGrpSpPr>
        <p:grpSpPr>
          <a:xfrm>
            <a:off x="-76200" y="930172"/>
            <a:ext cx="3936472" cy="1200210"/>
            <a:chOff x="-278872" y="930172"/>
            <a:chExt cx="3936472" cy="12002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F017DA-EDD1-5F4E-8286-E83255E7C46B}"/>
                </a:ext>
              </a:extLst>
            </p:cNvPr>
            <p:cNvSpPr txBox="1"/>
            <p:nvPr/>
          </p:nvSpPr>
          <p:spPr>
            <a:xfrm>
              <a:off x="1776957" y="930172"/>
              <a:ext cx="18806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More “</a:t>
              </a:r>
              <a:r>
                <a:rPr lang="en-US" sz="2000" dirty="0" err="1">
                  <a:solidFill>
                    <a:srgbClr val="C00000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faith”ful</a:t>
              </a:r>
              <a:endParaRPr lang="en-US" sz="2000" dirty="0">
                <a:solidFill>
                  <a:srgbClr val="C00000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116EFF6D-CEC3-D74D-BA07-455A5B8B0F44}"/>
                </a:ext>
              </a:extLst>
            </p:cNvPr>
            <p:cNvSpPr/>
            <p:nvPr/>
          </p:nvSpPr>
          <p:spPr>
            <a:xfrm rot="19252917" flipV="1">
              <a:off x="-278872" y="1368382"/>
              <a:ext cx="3541874" cy="762000"/>
            </a:xfrm>
            <a:prstGeom prst="arc">
              <a:avLst>
                <a:gd name="adj1" fmla="val 16464522"/>
                <a:gd name="adj2" fmla="val 20529920"/>
              </a:avLst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5A135F8-EFB3-D641-AA50-233A14F437F2}"/>
              </a:ext>
            </a:extLst>
          </p:cNvPr>
          <p:cNvGrpSpPr/>
          <p:nvPr/>
        </p:nvGrpSpPr>
        <p:grpSpPr>
          <a:xfrm>
            <a:off x="6427962" y="1752599"/>
            <a:ext cx="2411238" cy="1893394"/>
            <a:chOff x="6427962" y="1752599"/>
            <a:chExt cx="2411238" cy="18933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09F298-31C7-9341-9F5D-421D89DED190}"/>
                </a:ext>
              </a:extLst>
            </p:cNvPr>
            <p:cNvSpPr txBox="1"/>
            <p:nvPr/>
          </p:nvSpPr>
          <p:spPr>
            <a:xfrm>
              <a:off x="6427962" y="3276661"/>
              <a:ext cx="2411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“I believe with reasons”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B2738B3-2403-3B40-9C64-6F723A2B5974}"/>
                </a:ext>
              </a:extLst>
            </p:cNvPr>
            <p:cNvGrpSpPr/>
            <p:nvPr/>
          </p:nvGrpSpPr>
          <p:grpSpPr>
            <a:xfrm>
              <a:off x="7201818" y="1752599"/>
              <a:ext cx="838200" cy="1465242"/>
              <a:chOff x="7201818" y="1752599"/>
              <a:chExt cx="838200" cy="1465242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DE0C53B-8F72-1B43-8A35-72CCA4637501}"/>
                  </a:ext>
                </a:extLst>
              </p:cNvPr>
              <p:cNvSpPr/>
              <p:nvPr/>
            </p:nvSpPr>
            <p:spPr>
              <a:xfrm>
                <a:off x="7316118" y="1752599"/>
                <a:ext cx="609600" cy="609600"/>
              </a:xfrm>
              <a:prstGeom prst="ellipse">
                <a:avLst/>
              </a:prstGeom>
              <a:solidFill>
                <a:srgbClr val="CA5C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Same Side Corner Rectangle 17">
                <a:extLst>
                  <a:ext uri="{FF2B5EF4-FFF2-40B4-BE49-F238E27FC236}">
                    <a16:creationId xmlns:a16="http://schemas.microsoft.com/office/drawing/2014/main" id="{9D2846D5-678D-8140-BC64-74A705B37F10}"/>
                  </a:ext>
                </a:extLst>
              </p:cNvPr>
              <p:cNvSpPr/>
              <p:nvPr/>
            </p:nvSpPr>
            <p:spPr>
              <a:xfrm>
                <a:off x="7201818" y="2379641"/>
                <a:ext cx="838200" cy="838200"/>
              </a:xfrm>
              <a:prstGeom prst="round2SameRect">
                <a:avLst/>
              </a:prstGeom>
              <a:solidFill>
                <a:srgbClr val="CA5C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/>
                  <a:t>B</a:t>
                </a:r>
                <a:endParaRPr lang="en-US" sz="3200" dirty="0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65ED328-9B6E-1048-BE09-1C56A9E1DC48}"/>
              </a:ext>
            </a:extLst>
          </p:cNvPr>
          <p:cNvGrpSpPr/>
          <p:nvPr/>
        </p:nvGrpSpPr>
        <p:grpSpPr>
          <a:xfrm>
            <a:off x="5282140" y="608704"/>
            <a:ext cx="2093612" cy="3541874"/>
            <a:chOff x="5257800" y="591262"/>
            <a:chExt cx="2093612" cy="35418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7F0229-738E-CC4A-B1F8-D1CD992B872F}"/>
                </a:ext>
              </a:extLst>
            </p:cNvPr>
            <p:cNvSpPr txBox="1"/>
            <p:nvPr/>
          </p:nvSpPr>
          <p:spPr>
            <a:xfrm>
              <a:off x="5257800" y="930172"/>
              <a:ext cx="18437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Less “</a:t>
              </a:r>
              <a:r>
                <a:rPr lang="en-US" sz="2000" dirty="0" err="1">
                  <a:solidFill>
                    <a:srgbClr val="C00000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faith”ful</a:t>
              </a:r>
              <a:endParaRPr lang="en-US" sz="2000" dirty="0">
                <a:solidFill>
                  <a:srgbClr val="C00000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DCFAD73D-FCDB-1C40-B2A6-4FBAD9B41880}"/>
                </a:ext>
              </a:extLst>
            </p:cNvPr>
            <p:cNvSpPr/>
            <p:nvPr/>
          </p:nvSpPr>
          <p:spPr>
            <a:xfrm rot="13500000" flipV="1">
              <a:off x="5199475" y="1981199"/>
              <a:ext cx="3541874" cy="762000"/>
            </a:xfrm>
            <a:prstGeom prst="arc">
              <a:avLst>
                <a:gd name="adj1" fmla="val 16464522"/>
                <a:gd name="adj2" fmla="val 20529920"/>
              </a:avLst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BAD5B3D-483E-734B-8296-C73D52603264}"/>
              </a:ext>
            </a:extLst>
          </p:cNvPr>
          <p:cNvGrpSpPr/>
          <p:nvPr/>
        </p:nvGrpSpPr>
        <p:grpSpPr>
          <a:xfrm>
            <a:off x="258831" y="4038600"/>
            <a:ext cx="8580369" cy="971591"/>
            <a:chOff x="258831" y="5028418"/>
            <a:chExt cx="8580369" cy="97159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D548CFD-CF2F-3047-8138-38BEEC0ACCF9}"/>
                </a:ext>
              </a:extLst>
            </p:cNvPr>
            <p:cNvSpPr txBox="1"/>
            <p:nvPr/>
          </p:nvSpPr>
          <p:spPr>
            <a:xfrm>
              <a:off x="258831" y="5630677"/>
              <a:ext cx="315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knowledge of the evidence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EC6A2E-9C9F-A74C-A8E1-4CD2E69FB5E9}"/>
                </a:ext>
              </a:extLst>
            </p:cNvPr>
            <p:cNvSpPr txBox="1"/>
            <p:nvPr/>
          </p:nvSpPr>
          <p:spPr>
            <a:xfrm>
              <a:off x="5434539" y="5599464"/>
              <a:ext cx="3404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High knowledge of the evidence</a:t>
              </a:r>
            </a:p>
          </p:txBody>
        </p:sp>
        <p:sp>
          <p:nvSpPr>
            <p:cNvPr id="3" name="Right Triangle 2">
              <a:extLst>
                <a:ext uri="{FF2B5EF4-FFF2-40B4-BE49-F238E27FC236}">
                  <a16:creationId xmlns:a16="http://schemas.microsoft.com/office/drawing/2014/main" id="{6710EC85-50AC-FB44-8AB6-5C8162C74EB7}"/>
                </a:ext>
              </a:extLst>
            </p:cNvPr>
            <p:cNvSpPr/>
            <p:nvPr/>
          </p:nvSpPr>
          <p:spPr>
            <a:xfrm flipH="1">
              <a:off x="270180" y="5028418"/>
              <a:ext cx="8569020" cy="524059"/>
            </a:xfrm>
            <a:prstGeom prst="rtTriangl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F387443-61CB-7C4A-8FC7-44D8FB1B19E0}"/>
              </a:ext>
            </a:extLst>
          </p:cNvPr>
          <p:cNvSpPr txBox="1"/>
          <p:nvPr/>
        </p:nvSpPr>
        <p:spPr>
          <a:xfrm>
            <a:off x="258831" y="5506120"/>
            <a:ext cx="8569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Faith: </a:t>
            </a:r>
            <a:r>
              <a:rPr lang="en-US" sz="2400" dirty="0"/>
              <a:t>believing without reason or evidence</a:t>
            </a:r>
            <a:br>
              <a:rPr lang="en-US" sz="2400" dirty="0"/>
            </a:br>
            <a:r>
              <a:rPr lang="en-US" sz="2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(as a thought experiment)</a:t>
            </a:r>
          </a:p>
        </p:txBody>
      </p:sp>
    </p:spTree>
    <p:extLst>
      <p:ext uri="{BB962C8B-B14F-4D97-AF65-F5344CB8AC3E}">
        <p14:creationId xmlns:p14="http://schemas.microsoft.com/office/powerpoint/2010/main" val="249847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 Corinthians 4:18 and</a:t>
            </a:r>
            <a:br>
              <a:rPr lang="en-US" dirty="0"/>
            </a:br>
            <a:r>
              <a:rPr lang="en-US" dirty="0"/>
              <a:t>2 Corinthians 5:7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25040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>
              <a:tabLst>
                <a:tab pos="91440" algn="l"/>
              </a:tabLst>
            </a:pPr>
            <a:r>
              <a:rPr lang="en-US" sz="3700" dirty="0"/>
              <a:t>“</a:t>
            </a:r>
            <a:r>
              <a:rPr lang="en-US" sz="3700" b="1" dirty="0">
                <a:highlight>
                  <a:srgbClr val="C00002"/>
                </a:highlight>
              </a:rPr>
              <a:t>Convictions are about what matters to us </a:t>
            </a:r>
            <a:r>
              <a:rPr lang="en-US" sz="3700" dirty="0"/>
              <a:t>. Most importantly, they signify to others what kind of person – parent, friend, citizen – we take ourselves to be</a:t>
            </a:r>
            <a:br>
              <a:rPr lang="en-US" sz="3700" dirty="0"/>
            </a:br>
            <a:r>
              <a:rPr lang="en-US" sz="3700" dirty="0">
                <a:highlight>
                  <a:srgbClr val="C00002"/>
                </a:highlight>
              </a:rPr>
              <a:t> </a:t>
            </a:r>
            <a:r>
              <a:rPr lang="en-US" sz="3700" b="1" dirty="0">
                <a:highlight>
                  <a:srgbClr val="C00002"/>
                </a:highlight>
              </a:rPr>
              <a:t>They reflect </a:t>
            </a:r>
            <a:r>
              <a:rPr lang="en-US" sz="3700" b="1">
                <a:highlight>
                  <a:srgbClr val="C00002"/>
                </a:highlight>
              </a:rPr>
              <a:t>our self-identity </a:t>
            </a:r>
            <a:r>
              <a:rPr lang="en-US" sz="3700"/>
              <a:t>.”</a:t>
            </a:r>
            <a:endParaRPr lang="en-US" sz="37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91E0-89A3-7048-B1C5-91B4FFFB6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4400" cap="all" dirty="0">
                <a:solidFill>
                  <a:srgbClr val="009EC0"/>
                </a:solidFill>
              </a:rPr>
              <a:t>Michael Patrick Lynch</a:t>
            </a:r>
            <a:br>
              <a:rPr lang="en-US" sz="4400" dirty="0">
                <a:solidFill>
                  <a:srgbClr val="009EC0"/>
                </a:solidFill>
              </a:rPr>
            </a:br>
            <a:r>
              <a:rPr lang="en-US" sz="4400" b="0" i="1" dirty="0">
                <a:solidFill>
                  <a:srgbClr val="009EC0"/>
                </a:solidFill>
              </a:rPr>
              <a:t>‘Always Sticking to Your Convictions’ Sounds Like a Good Thing – But It Isn’t</a:t>
            </a:r>
          </a:p>
        </p:txBody>
      </p:sp>
    </p:spTree>
    <p:extLst>
      <p:ext uri="{BB962C8B-B14F-4D97-AF65-F5344CB8AC3E}">
        <p14:creationId xmlns:p14="http://schemas.microsoft.com/office/powerpoint/2010/main" val="938477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 other verses that indicate that faith is not an irrational 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68925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39438" y="10"/>
            <a:ext cx="6404562" cy="696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“God’s </a:t>
            </a:r>
            <a:r>
              <a:rPr lang="en-US" sz="3200" dirty="0" err="1"/>
              <a:t>dikaiosyne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[righteousness]</a:t>
            </a:r>
            <a:r>
              <a:rPr lang="en-US" sz="3200" dirty="0"/>
              <a:t> is </a:t>
            </a:r>
            <a:r>
              <a:rPr lang="en-US" sz="3200" b="1" dirty="0">
                <a:highlight>
                  <a:srgbClr val="C00002"/>
                </a:highlight>
              </a:rPr>
              <a:t>not an attribute but a power </a:t>
            </a:r>
            <a:r>
              <a:rPr lang="en-US" sz="3200" b="1" dirty="0"/>
              <a:t>,</a:t>
            </a:r>
            <a:r>
              <a:rPr lang="en-US" sz="3200" dirty="0"/>
              <a:t> namely, ‘a power that brings salvation to pass.’”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FLEMING RUTLEDGE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Crucifixion (page 328)</a:t>
            </a:r>
          </a:p>
        </p:txBody>
      </p:sp>
    </p:spTree>
    <p:extLst>
      <p:ext uri="{BB962C8B-B14F-4D97-AF65-F5344CB8AC3E}">
        <p14:creationId xmlns:p14="http://schemas.microsoft.com/office/powerpoint/2010/main" val="114048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>
              <a:tabLst>
                <a:tab pos="91440" algn="l"/>
              </a:tabLst>
            </a:pPr>
            <a:r>
              <a:rPr lang="en-US" sz="4300" dirty="0"/>
              <a:t>“</a:t>
            </a:r>
            <a:r>
              <a:rPr lang="en-US" dirty="0"/>
              <a:t>God has no attitudes which are not actions; </a:t>
            </a:r>
            <a:r>
              <a:rPr lang="en-US" dirty="0">
                <a:highlight>
                  <a:srgbClr val="C00002"/>
                </a:highlight>
              </a:rPr>
              <a:t> the two things are one </a:t>
            </a:r>
            <a:r>
              <a:rPr lang="en-US" dirty="0"/>
              <a:t>.</a:t>
            </a:r>
            <a:r>
              <a:rPr lang="en-US" sz="4300" dirty="0"/>
              <a:t>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91E0-89A3-7048-B1C5-91B4FFFB6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4400" cap="all" dirty="0">
                <a:solidFill>
                  <a:srgbClr val="009EC0"/>
                </a:solidFill>
              </a:rPr>
              <a:t>Austin Farrer</a:t>
            </a:r>
            <a:br>
              <a:rPr lang="en-US" sz="4400" dirty="0">
                <a:solidFill>
                  <a:srgbClr val="009EC0"/>
                </a:solidFill>
              </a:rPr>
            </a:br>
            <a:r>
              <a:rPr lang="en-US" sz="4400" b="0" i="1" dirty="0">
                <a:solidFill>
                  <a:srgbClr val="009EC0"/>
                </a:solidFill>
              </a:rPr>
              <a:t>Saving Belief (page 106)</a:t>
            </a:r>
          </a:p>
        </p:txBody>
      </p:sp>
    </p:spTree>
    <p:extLst>
      <p:ext uri="{BB962C8B-B14F-4D97-AF65-F5344CB8AC3E}">
        <p14:creationId xmlns:p14="http://schemas.microsoft.com/office/powerpoint/2010/main" val="800204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 examples of Christians in the New Testament that had been skeptical but came to believe that Jesus resurrected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46282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81198" y="0"/>
            <a:ext cx="121920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ARON RA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Former president of the Atheist Alliance of America </a:t>
            </a:r>
          </a:p>
          <a:p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46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Summarize the critics' viewpoint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out the claims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99833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2400" y="-27936"/>
            <a:ext cx="12420600" cy="690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“But universities are about reason, pure and simple. </a:t>
            </a:r>
            <a:r>
              <a:rPr lang="en-US" sz="2400" b="1" dirty="0"/>
              <a:t> </a:t>
            </a:r>
            <a:r>
              <a:rPr lang="en-US" sz="2400" b="1" dirty="0">
                <a:highlight>
                  <a:srgbClr val="C00002"/>
                </a:highlight>
              </a:rPr>
              <a:t>Faith—believing something without good reasons to do so </a:t>
            </a:r>
            <a:r>
              <a:rPr lang="en-US" sz="2400" dirty="0"/>
              <a:t>—has no place in anything but a religious institution, and our society has no shortage of these.”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STEVEN PINKER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Less Faith, More Reason</a:t>
            </a:r>
          </a:p>
        </p:txBody>
      </p:sp>
    </p:spTree>
    <p:extLst>
      <p:ext uri="{BB962C8B-B14F-4D97-AF65-F5344CB8AC3E}">
        <p14:creationId xmlns:p14="http://schemas.microsoft.com/office/powerpoint/2010/main" val="425025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1800" y="-37965"/>
            <a:ext cx="6172199" cy="925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45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“I thought ‘faith’ was a meaningless word, that so-called believers were either hypocrites or self-deluded fools, and that </a:t>
            </a:r>
            <a:r>
              <a:rPr lang="en-US" sz="2400" b="1" dirty="0">
                <a:highlight>
                  <a:srgbClr val="C00002"/>
                </a:highlight>
              </a:rPr>
              <a:t>it was a waste of time even to consider any claim a Christian made about the truth.</a:t>
            </a:r>
            <a:r>
              <a:rPr lang="en-US" sz="2400" dirty="0"/>
              <a:t>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HOLLY ORDWAY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Not God's Type</a:t>
            </a:r>
          </a:p>
        </p:txBody>
      </p:sp>
    </p:spTree>
    <p:extLst>
      <p:ext uri="{BB962C8B-B14F-4D97-AF65-F5344CB8AC3E}">
        <p14:creationId xmlns:p14="http://schemas.microsoft.com/office/powerpoint/2010/main" val="227400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questions would you ask this person?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18899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3810000"/>
            <a:ext cx="3747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Definition of faith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STANFORD ENCYCLOPEDIA OF PHILOSOPHY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https://</a:t>
            </a:r>
            <a:r>
              <a:rPr lang="en-US" sz="2000" i="1" dirty="0" err="1">
                <a:solidFill>
                  <a:schemeClr val="tx1"/>
                </a:solidFill>
              </a:rPr>
              <a:t>plato.stanford.edu</a:t>
            </a:r>
            <a:r>
              <a:rPr lang="en-US" sz="2000" i="1" dirty="0">
                <a:solidFill>
                  <a:schemeClr val="tx1"/>
                </a:solidFill>
              </a:rPr>
              <a:t>/entries/faith/</a:t>
            </a:r>
            <a:endParaRPr lang="en-US" sz="2400" i="1" dirty="0">
              <a:solidFill>
                <a:schemeClr val="tx1"/>
              </a:solidFill>
            </a:endParaRPr>
          </a:p>
        </p:txBody>
      </p:sp>
      <p:pic>
        <p:nvPicPr>
          <p:cNvPr id="9" name="StanfordFaith" descr="StanfordFaith">
            <a:hlinkClick r:id="" action="ppaction://media"/>
            <a:extLst>
              <a:ext uri="{FF2B5EF4-FFF2-40B4-BE49-F238E27FC236}">
                <a16:creationId xmlns:a16="http://schemas.microsoft.com/office/drawing/2014/main" id="{D4B8458C-D9A8-2642-941B-644E32DD8B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4386" y="1066800"/>
            <a:ext cx="4466391" cy="411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9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1.85185E-6 " pathEditMode="relative" rAng="0" ptsTypes="AA">
                                      <p:cBhvr>
                                        <p:cTn id="1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Hebrews 11:1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01367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2469</TotalTime>
  <Words>474</Words>
  <Application>Microsoft Macintosh PowerPoint</Application>
  <PresentationFormat>On-screen Show (4:3)</PresentationFormat>
  <Paragraphs>58</Paragraphs>
  <Slides>19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Avenir Book</vt:lpstr>
      <vt:lpstr>Bradley Hand</vt:lpstr>
      <vt:lpstr>Calibri</vt:lpstr>
      <vt:lpstr>Gabriola</vt:lpstr>
      <vt:lpstr>Office Theme</vt:lpstr>
      <vt:lpstr>APOLOGETICS</vt:lpstr>
      <vt:lpstr>PowerPoint Presentation</vt:lpstr>
      <vt:lpstr>Summarize the critics' viewpoint</vt:lpstr>
      <vt:lpstr>List out the claims</vt:lpstr>
      <vt:lpstr>PowerPoint Presentation</vt:lpstr>
      <vt:lpstr>PowerPoint Presentation</vt:lpstr>
      <vt:lpstr>What questions would you ask this person?</vt:lpstr>
      <vt:lpstr>PowerPoint Presentation</vt:lpstr>
      <vt:lpstr>Hebrews 11:1</vt:lpstr>
      <vt:lpstr>PowerPoint Presentation</vt:lpstr>
      <vt:lpstr>“pertaining to being  worthy of belief or trust , trustworthy, faithful, dependable, inspiring trust/faith”</vt:lpstr>
      <vt:lpstr>John 20:29</vt:lpstr>
      <vt:lpstr>PowerPoint Presentation</vt:lpstr>
      <vt:lpstr>2 Corinthians 4:18 and 2 Corinthians 5:7</vt:lpstr>
      <vt:lpstr>“Convictions are about what matters to us . Most importantly, they signify to others what kind of person – parent, friend, citizen – we take ourselves to be  They reflect our self-identity .”</vt:lpstr>
      <vt:lpstr>List other verses that indicate that faith is not an irrational act</vt:lpstr>
      <vt:lpstr>PowerPoint Presentation</vt:lpstr>
      <vt:lpstr>“God has no attitudes which are not actions;  the two things are one .”</vt:lpstr>
      <vt:lpstr>List examples of Christians in the New Testament that had been skeptical but came to believe that Jesus resurrected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105</cp:revision>
  <dcterms:created xsi:type="dcterms:W3CDTF">2010-07-14T22:15:37Z</dcterms:created>
  <dcterms:modified xsi:type="dcterms:W3CDTF">2020-11-08T18:58:54Z</dcterms:modified>
</cp:coreProperties>
</file>